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447" r:id="rId3"/>
    <p:sldId id="448" r:id="rId4"/>
    <p:sldId id="451" r:id="rId5"/>
    <p:sldId id="45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93"/>
    <a:srgbClr val="E0DCC3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0" autoAdjust="0"/>
    <p:restoredTop sz="92832" autoAdjust="0"/>
  </p:normalViewPr>
  <p:slideViewPr>
    <p:cSldViewPr>
      <p:cViewPr varScale="1">
        <p:scale>
          <a:sx n="65" d="100"/>
          <a:sy n="65" d="100"/>
        </p:scale>
        <p:origin x="1512" y="78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32451983004912"/>
          <c:y val="0.1061537457116889"/>
          <c:w val="0.82476572183380881"/>
          <c:h val="0.65818117458157743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Asia-Pacific</c:v>
                </c:pt>
                <c:pt idx="1">
                  <c:v>North America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-1201420352"/>
        <c:axId val="-1201423616"/>
      </c:barChart>
      <c:catAx>
        <c:axId val="-1201420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-1201423616"/>
        <c:crosses val="autoZero"/>
        <c:auto val="1"/>
        <c:lblAlgn val="ctr"/>
        <c:lblOffset val="100"/>
        <c:noMultiLvlLbl val="0"/>
      </c:catAx>
      <c:valAx>
        <c:axId val="-1201423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1201420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735133016495863E-2"/>
          <c:y val="2.4143652987895201E-2"/>
          <c:w val="0.83452973396700825"/>
          <c:h val="0.9517126940242096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rebuchet MS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Asia-Pacific</c:v>
                </c:pt>
                <c:pt idx="1">
                  <c:v>North America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microsoft.com/office/2007/relationships/hdphoto" Target="../media/hdphoto1.wdp"/><Relationship Id="rId7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microsoft.com/office/2007/relationships/hdphoto" Target="../media/hdphoto2.wdp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ndleeb\Downloads\OOE-619-AQ-Chemicals_fe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0"/>
            <a:ext cx="9144032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714356"/>
            <a:ext cx="9136857" cy="1083964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Cyanuric Acid </a:t>
            </a:r>
            <a:endParaRPr lang="en-US" sz="3200" b="1" spc="-15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Global Techno-Commercial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Feasibility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CYANURIC ACID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CYANURIC ACID FORMS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, GRADES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Form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Grades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Acid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Applications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4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CYANURIC ACID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CONTINENT WISE MANUFACTURERS, MANUFACTURING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Manufacturing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Continent Wise Manufacturers Relevant Contact Details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1/6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5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CYANURIC ACID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INDIAN MANUFACTURERS, MANUFACTURING VOLUME &amp;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Indian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Indian Manufacturers Relevant Contact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6 WORLDWIDE MANUFACTURING PROCESSES,RAW MATERIAL</a:t>
            </a:r>
          </a:p>
          <a:p>
            <a:pPr>
              <a:lnSpc>
                <a:spcPct val="150000"/>
              </a:lnSpc>
            </a:pPr>
            <a:r>
              <a:rPr lang="en-IN" sz="1200" b="1" dirty="0" smtClean="0">
                <a:solidFill>
                  <a:schemeClr val="accent1"/>
                </a:solidFill>
                <a:latin typeface="Trebuchet MS" pitchFamily="34" charset="0"/>
              </a:rPr>
              <a:t>&amp; MANUFACTURING COST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process Analysis </a:t>
            </a:r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ofCyanuric</a:t>
            </a: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Acid. All type of Manufacturing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Routes &amp; schematic diagram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cost 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7 CYANURIC ACID FEASIBILITY ANALYSIS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Raw Material &amp; Production Capacity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Process Description With Comparison Of Various Other Process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Detail Of Hazardous Chemicals storage &amp; Handling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85334B4E-84E4-4E26-95AF-8CBFAA310EFB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B706634F-6532-471E-8962-3C5378489BA8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AFE0926D-6F92-4130-93E1-71075B62241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cision 39">
                <a:extLst>
                  <a:ext uri="{FF2B5EF4-FFF2-40B4-BE49-F238E27FC236}">
                    <a16:creationId xmlns:a16="http://schemas.microsoft.com/office/drawing/2014/main" xmlns="" id="{599A6835-22CA-4FE6-972B-52E5C291C5D3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Decision 40">
                <a:extLst>
                  <a:ext uri="{FF2B5EF4-FFF2-40B4-BE49-F238E27FC236}">
                    <a16:creationId xmlns:a16="http://schemas.microsoft.com/office/drawing/2014/main" xmlns="" id="{BD847F0D-4FE5-42A5-81B0-F01AB9C5174A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42147445-D07C-41C7-8115-4FA8241D2E4E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F1292D6-78B6-4153-8E22-F8EB0B895F95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02C511F-C83A-4A0C-844D-25303066874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89C5AEA2-E989-471D-8499-7E6658D6E6BC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A1957CE8-5F05-4C10-93AB-166689EA1428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9560386B-3728-4B05-BA83-950A116374DC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FA1CB72A-A4F7-4D6C-8903-367E2D1112BF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069986D3-0809-4644-B695-30F4AA1EF1C8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980DA18F-4CF9-433F-8FAA-C618D3EDC4B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67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5/6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8 CYANURIC ACID RETURN ON INVESTMENT &amp; BREAKEVEN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9 PRICE TREND ANALYSIS OF CYANURIC ACID FOR 3 YEARS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COUNTRYWISE PRICE TREND ANALYSIS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MANUFACTURER WISE PRICE TREND 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10 CYANURIC ACID GLOBAL MARKET WITH PAST AND FUTURE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PREDICTION CONTINENT WISE MANUFACTURERS, MANUFACTURING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Continent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11 CYANURIC ACID - CUSTOMER WISE CONSUMPTION, QUANTITY &amp;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Global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Global Buyers As Per Buying Quantity</a:t>
            </a:r>
          </a:p>
          <a:p>
            <a:pPr marL="171450" indent="-171450"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A77376F6-B6B9-401E-A19B-BC2409187161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EA941E81-2D62-4813-96BC-DBAEA642C2B2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7EF6D1D2-1D57-4306-BD5A-D2F6CA2DAA1A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4769BE38-149A-4C1F-80BE-D6079F71A051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ACD1913F-117A-425D-8F49-1C1AF564556D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756B7F7F-7148-465B-94A4-8C788B45CA09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2A39E950-14C7-45E4-A35B-F86B035B7DFD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49A8D569-8650-45F2-89B7-8D40D439C09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51F36259-BE44-450F-925C-586F671AD9B9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621B1F5-8765-44F3-933A-5963A420C6E4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1C1AD80A-5320-4AE5-894E-4F5337BA468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CC332192-67DD-4AEB-9F60-7339A3F8CB76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945D4FBC-FDBE-42F6-B5AF-E0C6AA9110A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38C0766-F249-4EE8-BB4F-29D0892A85D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55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6/6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Continent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Continent 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Country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Country Wise Buyers As Per Buying Quantity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12 CYANURIC ACID WORLDWIDE PATENT &amp; REGULATORY 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13 CYANURIC ACID CONTINENT WISE EXPORT/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14 CYANURIC ACID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SWOT ANALYSIS &amp; BUSINESS 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SWOT Analysis 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Cyanuric Acid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Business Prospects &amp; Our Recommendation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Cyanuric Acid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Market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561786" y="1211033"/>
            <a:ext cx="16527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Global </a:t>
            </a:r>
            <a:r>
              <a:rPr lang="en-US" dirty="0" smtClean="0">
                <a:solidFill>
                  <a:srgbClr val="FD308B"/>
                </a:solidFill>
              </a:rPr>
              <a:t>Cyanuric</a:t>
            </a: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Acid Market </a:t>
            </a:r>
            <a:endParaRPr lang="en-US" dirty="0">
              <a:solidFill>
                <a:srgbClr val="FD308B"/>
              </a:solidFill>
            </a:endParaRP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131KT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$239M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2016-2021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11.5%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1472" y="2282603"/>
            <a:ext cx="1633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smtClean="0">
                <a:solidFill>
                  <a:srgbClr val="FD308B"/>
                </a:solidFill>
              </a:rPr>
              <a:t>Cyanuric</a:t>
            </a: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Acid 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0.9KT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$1.6M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2016-2021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0.5%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530459" y="3200400"/>
            <a:ext cx="2456581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Cyanuric Acid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 Market share by Geography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86753" y="3200400"/>
            <a:ext cx="2494295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Cyanuric Acid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  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Buyers of global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(Cyanuric Acid) is 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131 K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080760" y="3200400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71481" y="1857364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BDF45BE9-BA71-47B2-ADEF-6FA5EF2F6EF9}"/>
              </a:ext>
            </a:extLst>
          </p:cNvPr>
          <p:cNvSpPr/>
          <p:nvPr/>
        </p:nvSpPr>
        <p:spPr>
          <a:xfrm>
            <a:off x="6156960" y="3779520"/>
            <a:ext cx="2225040" cy="201168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Juanchens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Elite Industry</a:t>
            </a:r>
          </a:p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 Trade Co Ltd</a:t>
            </a:r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Hebel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Fuhul</a:t>
            </a:r>
            <a:r>
              <a:rPr lang="en-US" sz="1200" dirty="0" smtClean="0">
                <a:solidFill>
                  <a:srgbClr val="000000"/>
                </a:solidFill>
              </a:rPr>
              <a:t> Water</a:t>
            </a: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 Treatment Co Ltd</a:t>
            </a:r>
          </a:p>
          <a:p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Aquaenjoy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Environment Corp.</a:t>
            </a:r>
          </a:p>
          <a:p>
            <a:pPr fontAlgn="b"/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Hebei</a:t>
            </a:r>
            <a:r>
              <a:rPr lang="en-US" sz="1200" dirty="0" smtClean="0">
                <a:solidFill>
                  <a:srgbClr val="000000"/>
                </a:solidFill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</a:rPr>
              <a:t>Haida</a:t>
            </a:r>
            <a:r>
              <a:rPr lang="en-US" sz="1200" dirty="0" smtClean="0">
                <a:solidFill>
                  <a:srgbClr val="000000"/>
                </a:solidFill>
              </a:rPr>
              <a:t> Chemical</a:t>
            </a: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 Industry Co Ltd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CAC37E1-E800-4102-A8AC-321AB3F91A0C}"/>
              </a:ext>
            </a:extLst>
          </p:cNvPr>
          <p:cNvSpPr/>
          <p:nvPr/>
        </p:nvSpPr>
        <p:spPr>
          <a:xfrm>
            <a:off x="1214414" y="4643446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8B2178A4-CFD3-402E-8017-1F68136961BC}"/>
              </a:ext>
            </a:extLst>
          </p:cNvPr>
          <p:cNvSpPr/>
          <p:nvPr/>
        </p:nvSpPr>
        <p:spPr>
          <a:xfrm>
            <a:off x="4357686" y="3929066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0" name="Chart 39"/>
          <p:cNvGraphicFramePr/>
          <p:nvPr/>
        </p:nvGraphicFramePr>
        <p:xfrm>
          <a:off x="3000364" y="3857628"/>
          <a:ext cx="3000396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3" name="Chart 32"/>
          <p:cNvGraphicFramePr/>
          <p:nvPr/>
        </p:nvGraphicFramePr>
        <p:xfrm>
          <a:off x="357158" y="3857628"/>
          <a:ext cx="257176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4034" name="AutoShape 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AutoShape 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8" name="AutoShape 6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0" name="AutoShape 8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AutoShape 10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AutoShape 1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6" name="AutoShape 1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AutoShape 18" descr="Coogee Chemicals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4993" name="Picture 1" descr="C:\Users\Andleeb\Downloads\download (4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00958" y="4900629"/>
            <a:ext cx="747707" cy="242883"/>
          </a:xfrm>
          <a:prstGeom prst="rect">
            <a:avLst/>
          </a:prstGeom>
          <a:noFill/>
        </p:spPr>
      </p:pic>
      <p:pic>
        <p:nvPicPr>
          <p:cNvPr id="84994" name="Picture 2" descr="C:\Users\Andleeb\Downloads\images (1)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58148" y="5357826"/>
            <a:ext cx="309387" cy="3372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10287</TotalTime>
  <Words>567</Words>
  <Application>Microsoft Office PowerPoint</Application>
  <PresentationFormat>On-screen Show (4:3)</PresentationFormat>
  <Paragraphs>133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700</cp:revision>
  <dcterms:created xsi:type="dcterms:W3CDTF">2020-02-21T04:59:25Z</dcterms:created>
  <dcterms:modified xsi:type="dcterms:W3CDTF">2022-02-11T05:07:14Z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